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notesMasterIdLst>
    <p:notesMasterId r:id="rId10"/>
  </p:notesMasterIdLst>
  <p:sldIdLst>
    <p:sldId id="273" r:id="rId2"/>
    <p:sldId id="278" r:id="rId3"/>
    <p:sldId id="272" r:id="rId4"/>
    <p:sldId id="280" r:id="rId5"/>
    <p:sldId id="266" r:id="rId6"/>
    <p:sldId id="281" r:id="rId7"/>
    <p:sldId id="258" r:id="rId8"/>
    <p:sldId id="28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rnik Gemma" initials="GG" lastIdx="1" clrIdx="0">
    <p:extLst>
      <p:ext uri="{19B8F6BF-5375-455C-9EA6-DF929625EA0E}">
        <p15:presenceInfo xmlns:p15="http://schemas.microsoft.com/office/powerpoint/2012/main" userId="bb239f2670956f2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6087C25-5C3C-408A-A0A3-6809863D40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1EAC833-2078-44E7-9711-F36D5E0DF0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D9D0950-8CE2-4095-89BF-D7CCE5BC105F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BDA5C9FF-3CE1-40F9-8E5A-B172F15BDF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6AA8C662-646F-4EEF-8212-B6F1B09D0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239FF4-850D-4390-BE2F-3E2BC75E2C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B674E7-1DFF-490F-B8BA-5A3DE9DA5E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FB1FFA-D620-404F-984E-6C582935627A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11FFD94-49F5-46AE-9ADD-5413AA351A9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11AD847D-35A7-44E9-B287-C9BA9C0C6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009859ED-FD55-4301-862B-078A0771F7A5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FC291F24-2102-452A-9CA6-8DA80E0AA866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>
              <a:extLst>
                <a:ext uri="{FF2B5EF4-FFF2-40B4-BE49-F238E27FC236}">
                  <a16:creationId xmlns:a16="http://schemas.microsoft.com/office/drawing/2014/main" id="{FB33E076-778E-42CF-99F6-F5BDA5F07B0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AutoShape 7">
              <a:extLst>
                <a:ext uri="{FF2B5EF4-FFF2-40B4-BE49-F238E27FC236}">
                  <a16:creationId xmlns:a16="http://schemas.microsoft.com/office/drawing/2014/main" id="{BFB04976-5B5F-45B9-AF18-4DDEEDCE5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5837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838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AA22C24-C254-4695-8332-96FAD3BA864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807F2FC-0E28-4079-B280-DD02F689ED09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5DDBF8C-38E4-41AE-8A98-25FC3AD93B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E63202-97C5-4C27-98EB-F89570CE2D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ADAF13CA-0429-49D3-BD6F-37ED0182C15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9042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749250AE-2B04-4FA9-A58B-0FE463D5F6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546FB-E908-4375-92D0-3050E274136B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1F251C8-6C27-4AB5-8630-40E4F720FA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CB4BA32-A85E-46F6-8E23-F057311892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D2AD23-4C4A-4DCA-A3ED-6AB8ABDA065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4194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54090C4-FFE1-4633-A8C0-D8C1CE233F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7566C-E3BA-4206-981E-6F820D9C1C3B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353B754-2A5D-446E-A0C4-74910346FC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B3BC987-897F-4094-B22A-1496FB9D9D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EB525-7081-467B-962B-EF00708D53A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14816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CDA93E4D-DC51-43AE-8EE0-72E2819296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66F87-D2FD-4B7B-BE46-1FC744732AE9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B8CCF07-660E-4E2F-9DE0-0EFB9CF354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729C904A-4A1D-40C6-AB32-111160B29C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E20368-3799-45AC-B9BB-16584EC8026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46818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19B7872-8CF9-4EB0-872C-FD7D4B03F8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8A563-EBFE-4719-AFF7-967B13007B37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8080007-4033-4B8B-A5A7-FE984E9E2A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152DB0D-FE1A-4A70-8F3A-FCB6C73BF5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BE727-2FF3-418B-B10E-A67CEFDA2E0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3128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A70A228-2539-422B-9271-9636B30B1C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F6D42-79BE-43D4-958A-D95C25B07A39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324E46C-56EB-4B7A-9C3C-0811277C91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90C55D9E-1F7C-458B-A7D2-2EBEA40474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57742C-59C3-473E-967D-EAC4820ADEA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3845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E9918C67-D82C-40FB-9F08-CCC5D4A19D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D980C-8BF0-4E70-A0A3-545618E50AA1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42A4727F-B1A8-4EA0-A45E-FFE9E590BC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9AFAA011-5500-4677-BAF8-D3963789E1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6C567F-BF86-4111-B9A3-58D6733765E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15183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07D5F84B-5EF1-4BF4-8F9B-9784144892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53C70-5CB5-4A31-938D-24A2B4D5B80B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F70D5C4B-BB09-401D-9D32-C0766AA37A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7F87DEC5-C03A-4FF5-851A-3B5FB076D8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B2423-062C-4D2F-B227-31D9BCC6AC1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3079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55EBFAF0-1869-4707-A127-91026668F0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D74E5-87B5-4AED-AA26-362B115FA56D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E0EBF605-66C6-4AB0-BC66-090E2C57E2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6AD8E4E2-1ECC-40A2-B1F2-6B90A1AD47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FCA832-91CB-4695-B960-59A3CDDD455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8767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816E8A1-08FE-4FF7-8F9A-39D2DED965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09430-B2EC-46C9-8F29-892DAAF51C6C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96EA1DA-9C65-46DB-B347-DA7F39F57E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938635B5-25DA-4BE8-87F8-1E4A09D64A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D4FF9B-64ED-45FB-AF17-83B1132C200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1322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242AC19-DB07-4CDC-B568-6188267933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37BC9-2A51-424B-AC8E-B5B263C4C03F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B684BC60-8083-4A51-8264-30A8DF089E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25A96B8-0D66-4FB7-84DD-368594B863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B8FEB6-6334-484D-82F3-090E055D12E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7050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39778A7A-7832-46D2-9D16-2AFA605A078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056" name="Group 3">
              <a:extLst>
                <a:ext uri="{FF2B5EF4-FFF2-40B4-BE49-F238E27FC236}">
                  <a16:creationId xmlns:a16="http://schemas.microsoft.com/office/drawing/2014/main" id="{69E4C2E6-FDE4-40DC-BC30-EB70D8C4E7A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57348" name="Rectangle 4">
                <a:extLst>
                  <a:ext uri="{FF2B5EF4-FFF2-40B4-BE49-F238E27FC236}">
                    <a16:creationId xmlns:a16="http://schemas.microsoft.com/office/drawing/2014/main" id="{6C5C4E0A-88FE-4407-8C92-64DB3511F71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7349" name="Freeform 5">
                <a:extLst>
                  <a:ext uri="{FF2B5EF4-FFF2-40B4-BE49-F238E27FC236}">
                    <a16:creationId xmlns:a16="http://schemas.microsoft.com/office/drawing/2014/main" id="{C0AA38E7-81E4-4B8B-B8A5-A29D3D03E0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2057" name="Group 6">
              <a:extLst>
                <a:ext uri="{FF2B5EF4-FFF2-40B4-BE49-F238E27FC236}">
                  <a16:creationId xmlns:a16="http://schemas.microsoft.com/office/drawing/2014/main" id="{0962BAF3-041D-44E3-A0E6-10B1B9949F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7351" name="AutoShape 7">
                <a:extLst>
                  <a:ext uri="{FF2B5EF4-FFF2-40B4-BE49-F238E27FC236}">
                    <a16:creationId xmlns:a16="http://schemas.microsoft.com/office/drawing/2014/main" id="{27F1BC19-B140-48A5-B005-58FF481B51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7352" name="AutoShape 8">
                <a:extLst>
                  <a:ext uri="{FF2B5EF4-FFF2-40B4-BE49-F238E27FC236}">
                    <a16:creationId xmlns:a16="http://schemas.microsoft.com/office/drawing/2014/main" id="{F8819E7A-6AF8-4A2D-AAC4-6B0583F6D4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2051" name="AutoShape 9">
            <a:extLst>
              <a:ext uri="{FF2B5EF4-FFF2-40B4-BE49-F238E27FC236}">
                <a16:creationId xmlns:a16="http://schemas.microsoft.com/office/drawing/2014/main" id="{1AA549EE-D525-44CD-8418-C79BE39D3E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2052" name="Rectangle 10">
            <a:extLst>
              <a:ext uri="{FF2B5EF4-FFF2-40B4-BE49-F238E27FC236}">
                <a16:creationId xmlns:a16="http://schemas.microsoft.com/office/drawing/2014/main" id="{F593ACB8-700C-49CE-83C1-3793348113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40452929-3AD4-4651-B0F0-E27C141428D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EA1B5FC9-A2D7-4281-BC23-FBC3AD2D3E0B}" type="datetimeFigureOut">
              <a:rPr lang="ru-RU"/>
              <a:pPr>
                <a:defRPr/>
              </a:pPr>
              <a:t>03.09.2020</a:t>
            </a:fld>
            <a:endParaRPr lang="ru-RU"/>
          </a:p>
        </p:txBody>
      </p:sp>
      <p:sp>
        <p:nvSpPr>
          <p:cNvPr id="57356" name="Rectangle 12">
            <a:extLst>
              <a:ext uri="{FF2B5EF4-FFF2-40B4-BE49-F238E27FC236}">
                <a16:creationId xmlns:a16="http://schemas.microsoft.com/office/drawing/2014/main" id="{1ED4003D-302C-4A23-A540-1626D216BB2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7357" name="Rectangle 13">
            <a:extLst>
              <a:ext uri="{FF2B5EF4-FFF2-40B4-BE49-F238E27FC236}">
                <a16:creationId xmlns:a16="http://schemas.microsoft.com/office/drawing/2014/main" id="{56022980-7E77-42C4-9AB8-A1B0EF3FC36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0C00140B-2AB2-4708-A631-12CA85B8A9F7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>
            <a:extLst>
              <a:ext uri="{FF2B5EF4-FFF2-40B4-BE49-F238E27FC236}">
                <a16:creationId xmlns:a16="http://schemas.microsoft.com/office/drawing/2014/main" id="{8BE53B63-42AF-484B-ACF9-8BEA68DEFC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620688"/>
            <a:ext cx="7848873" cy="1224135"/>
          </a:xfrm>
        </p:spPr>
        <p:txBody>
          <a:bodyPr/>
          <a:lstStyle/>
          <a:p>
            <a:pPr algn="ctr" eaLnBrk="1" hangingPunct="1"/>
            <a:r>
              <a:rPr lang="uk-UA" altLang="en-US" sz="3200" dirty="0"/>
              <a:t>    ХЕРСОНСЬКИЙ </a:t>
            </a:r>
            <a:br>
              <a:rPr lang="uk-UA" altLang="en-US" sz="3200" dirty="0"/>
            </a:br>
            <a:r>
              <a:rPr lang="uk-UA" altLang="en-US" sz="3200" dirty="0"/>
              <a:t>ДЕРЖАВНИЙ УНІВЕРСИТЕТ</a:t>
            </a:r>
            <a:br>
              <a:rPr lang="uk-UA" altLang="en-US" dirty="0"/>
            </a:br>
            <a:r>
              <a:rPr lang="uk-UA" altLang="en-US" sz="1400" dirty="0"/>
              <a:t>Кафедра фінансів, обліку і підприємництва</a:t>
            </a:r>
            <a:endParaRPr lang="ru-RU" altLang="en-US" sz="1400" dirty="0"/>
          </a:p>
        </p:txBody>
      </p:sp>
      <p:pic>
        <p:nvPicPr>
          <p:cNvPr id="4101" name="Picture 4" descr="C:\Users\Юзер\Desktop\стресс 4.jpg">
            <a:extLst>
              <a:ext uri="{FF2B5EF4-FFF2-40B4-BE49-F238E27FC236}">
                <a16:creationId xmlns:a16="http://schemas.microsoft.com/office/drawing/2014/main" id="{9F216088-4952-472E-94E7-E4BF9C02C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2420938"/>
            <a:ext cx="3168650" cy="2119312"/>
          </a:xfrm>
          <a:prstGeom prst="rect">
            <a:avLst/>
          </a:prstGeom>
          <a:noFill/>
          <a:ln w="28575">
            <a:solidFill>
              <a:schemeClr val="tx2">
                <a:lumMod val="90000"/>
              </a:schemeClr>
            </a:solidFill>
            <a:miter lim="800000"/>
            <a:headEnd/>
            <a:tailEnd/>
          </a:ln>
        </p:spPr>
      </p:pic>
      <p:sp>
        <p:nvSpPr>
          <p:cNvPr id="61446" name="Rectangle 6">
            <a:extLst>
              <a:ext uri="{FF2B5EF4-FFF2-40B4-BE49-F238E27FC236}">
                <a16:creationId xmlns:a16="http://schemas.microsoft.com/office/drawing/2014/main" id="{5515100B-72DB-417F-92FE-3E5ABE5AF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151" y="3480594"/>
            <a:ext cx="5003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3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ОСНОВИ ОХОРОНИ ПРАЦІ ТА ЦИВІЛЬНИЙ ЗАХИСТ</a:t>
            </a:r>
            <a:endParaRPr lang="ru-RU" sz="3600" b="1" i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4C9869-63B6-BF4E-8861-77364856886A}"/>
              </a:ext>
            </a:extLst>
          </p:cNvPr>
          <p:cNvSpPr txBox="1"/>
          <p:nvPr/>
        </p:nvSpPr>
        <p:spPr>
          <a:xfrm>
            <a:off x="3816673" y="3268083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ru-RU"/>
          </a:p>
        </p:txBody>
      </p:sp>
    </p:spTree>
  </p:cSld>
  <p:clrMapOvr>
    <a:masterClrMapping/>
  </p:clrMapOvr>
  <p:transition advClick="0" advTm="2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6E077E-A541-4B48-8A5F-7F0F462B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Всесвітній день</a:t>
            </a:r>
            <a:br>
              <a:rPr lang="uk-UA" dirty="0"/>
            </a:br>
            <a:r>
              <a:rPr lang="uk-UA" dirty="0"/>
              <a:t>                            ОХОРОНИ ПРАЦІ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790185A-C514-45A7-AB2B-B3594EF9FB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362200"/>
            <a:ext cx="6480720" cy="4235152"/>
          </a:xfrm>
        </p:spPr>
      </p:pic>
    </p:spTree>
    <p:extLst>
      <p:ext uri="{BB962C8B-B14F-4D97-AF65-F5344CB8AC3E}">
        <p14:creationId xmlns:p14="http://schemas.microsoft.com/office/powerpoint/2010/main" val="4114230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>
            <a:extLst>
              <a:ext uri="{FF2B5EF4-FFF2-40B4-BE49-F238E27FC236}">
                <a16:creationId xmlns:a16="http://schemas.microsoft.com/office/drawing/2014/main" id="{9187EB45-F263-417A-B9FA-985EC652C0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9592" y="764704"/>
            <a:ext cx="7924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i="0" dirty="0">
                <a:solidFill>
                  <a:srgbClr val="09829C"/>
                </a:solidFill>
                <a:effectLst/>
                <a:latin typeface="Times New Roman" panose="02020603050405020304" pitchFamily="18" charset="0"/>
              </a:rPr>
              <a:t>Законодавчі та нормативно-правові </a:t>
            </a:r>
            <a:r>
              <a:rPr lang="ru-RU" sz="3200" b="1" i="0" dirty="0" err="1">
                <a:solidFill>
                  <a:srgbClr val="09829C"/>
                </a:solidFill>
                <a:effectLst/>
                <a:latin typeface="Times New Roman" panose="02020603050405020304" pitchFamily="18" charset="0"/>
              </a:rPr>
              <a:t>акти</a:t>
            </a:r>
            <a:r>
              <a:rPr lang="ru-RU" sz="3200" b="1" i="0" dirty="0">
                <a:solidFill>
                  <a:srgbClr val="09829C"/>
                </a:solidFill>
                <a:effectLst/>
                <a:latin typeface="Times New Roman" panose="02020603050405020304" pitchFamily="18" charset="0"/>
              </a:rPr>
              <a:t> з охорони праці</a:t>
            </a:r>
            <a:endParaRPr lang="ru-RU" sz="3200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pic>
        <p:nvPicPr>
          <p:cNvPr id="14340" name="Picture 5" descr="ÐÐ°ÑÑÐ¸Ð½ÐºÐ¸ Ð¿Ð¾ Ð·Ð°Ð¿ÑÐ¾ÑÑ Ð¡Ð¢Ð ÐÐ¡">
            <a:extLst>
              <a:ext uri="{FF2B5EF4-FFF2-40B4-BE49-F238E27FC236}">
                <a16:creationId xmlns:a16="http://schemas.microsoft.com/office/drawing/2014/main" id="{BD1249D5-672D-42FD-83F7-A766B604F3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573463"/>
            <a:ext cx="30257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Объект 4">
            <a:extLst>
              <a:ext uri="{FF2B5EF4-FFF2-40B4-BE49-F238E27FC236}">
                <a16:creationId xmlns:a16="http://schemas.microsoft.com/office/drawing/2014/main" id="{0774DD41-167C-46F4-9398-97A564E98E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488" y="2400164"/>
            <a:ext cx="4608512" cy="4451176"/>
          </a:xfrm>
        </p:spPr>
      </p:pic>
      <p:pic>
        <p:nvPicPr>
          <p:cNvPr id="11" name="Объект 4">
            <a:extLst>
              <a:ext uri="{FF2B5EF4-FFF2-40B4-BE49-F238E27FC236}">
                <a16:creationId xmlns:a16="http://schemas.microsoft.com/office/drawing/2014/main" id="{8A6CA212-3677-406D-9DDE-AB279362A1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5576" y="2406824"/>
            <a:ext cx="3816424" cy="445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5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B1065-73B4-4D31-A9FD-D0DD97807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Інструктаж з охорони праці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1142580-91F7-4455-A1D7-E267AABC14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492896"/>
            <a:ext cx="5466184" cy="4365103"/>
          </a:xfrm>
        </p:spPr>
      </p:pic>
    </p:spTree>
    <p:extLst>
      <p:ext uri="{BB962C8B-B14F-4D97-AF65-F5344CB8AC3E}">
        <p14:creationId xmlns:p14="http://schemas.microsoft.com/office/powerpoint/2010/main" val="3405358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42FAC8-DAA6-4454-A746-11C05C474D92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Працівники, які виконують роботу дистанційно мають дотримуватись тих самих норм трудового законодавства, що й інші працівники</a:t>
            </a:r>
            <a:endParaRPr lang="ru-RU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91F3CF-F42C-42C7-B9F8-02FB78654633}"/>
              </a:ext>
            </a:extLst>
          </p:cNvPr>
          <p:cNvSpPr txBox="1"/>
          <p:nvPr/>
        </p:nvSpPr>
        <p:spPr>
          <a:xfrm>
            <a:off x="1043608" y="2420888"/>
            <a:ext cx="331236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5 </a:t>
            </a:r>
            <a:r>
              <a:rPr lang="ru-RU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порад</a:t>
            </a:r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, як </a:t>
            </a:r>
            <a:r>
              <a:rPr lang="ru-RU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уберегти</a:t>
            </a:r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зір</a:t>
            </a:r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під</a:t>
            </a:r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час </a:t>
            </a:r>
            <a:r>
              <a:rPr lang="ru-RU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дистанційної</a:t>
            </a:r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роботи</a:t>
            </a:r>
            <a:endParaRPr lang="ru-RU" sz="2800" dirty="0"/>
          </a:p>
        </p:txBody>
      </p:sp>
      <p:pic>
        <p:nvPicPr>
          <p:cNvPr id="9" name="Picture 2" descr="Як уберегти зір під час дистанційної роботи">
            <a:extLst>
              <a:ext uri="{FF2B5EF4-FFF2-40B4-BE49-F238E27FC236}">
                <a16:creationId xmlns:a16="http://schemas.microsoft.com/office/drawing/2014/main" id="{6A9E82B4-1CF9-4DB3-A191-66A2D0734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348880"/>
            <a:ext cx="3928369" cy="3868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Click="0" advTm="4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C4C40D9-7063-4AE7-94F7-C812967C7A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526956"/>
            <a:ext cx="3960440" cy="297693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538BCCF-0821-40A3-9983-37C371E527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4" y="3633718"/>
            <a:ext cx="4278033" cy="3215655"/>
          </a:xfrm>
          <a:prstGeom prst="rect">
            <a:avLst/>
          </a:prstGeom>
        </p:spPr>
      </p:pic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05DF342C-0D47-4378-A817-0224509B1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600" dirty="0"/>
              <a:t>Понад 10 тис. нещасних  випадків на виробництві щорічно трапляється в Україні. Близько 1 тис. мають смертельні наслідки. За оцінками експертів Міжнародної організації праці (МОП), України – серед країн із найвищим рівнем виробничого травматизму.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52097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>
            <a:extLst>
              <a:ext uri="{FF2B5EF4-FFF2-40B4-BE49-F238E27FC236}">
                <a16:creationId xmlns:a16="http://schemas.microsoft.com/office/drawing/2014/main" id="{2D32B202-43BD-4971-8207-F963A27A692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27584" y="836712"/>
            <a:ext cx="7924800" cy="10541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/>
              <a:t>Основні правила </a:t>
            </a:r>
            <a:r>
              <a:rPr lang="ru-RU" sz="3200" dirty="0" err="1"/>
              <a:t>евакуації</a:t>
            </a:r>
            <a:r>
              <a:rPr lang="ru-RU" sz="3200" dirty="0"/>
              <a:t> </a:t>
            </a:r>
            <a:br>
              <a:rPr lang="ru-RU" sz="3200" dirty="0"/>
            </a:br>
            <a:r>
              <a:rPr lang="ru-RU" sz="3200" dirty="0"/>
              <a:t>при </a:t>
            </a:r>
            <a:r>
              <a:rPr lang="ru-RU" sz="3200" dirty="0" err="1"/>
              <a:t>пожежі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повинен знати </a:t>
            </a:r>
            <a:r>
              <a:rPr lang="ru-RU" sz="3200" dirty="0" err="1"/>
              <a:t>кожен</a:t>
            </a:r>
            <a:endParaRPr lang="ru-RU" altLang="ru-RU" sz="3200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C54CF887-B053-46BE-9592-B0212EC6EE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424564"/>
            <a:ext cx="4968552" cy="4353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5D8CBA0-107F-4E8E-A1FC-55A1B42E9678}"/>
              </a:ext>
            </a:extLst>
          </p:cNvPr>
          <p:cNvSpPr txBox="1"/>
          <p:nvPr/>
        </p:nvSpPr>
        <p:spPr>
          <a:xfrm>
            <a:off x="899592" y="2424564"/>
            <a:ext cx="302433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За статистикою,</a:t>
            </a:r>
            <a:r>
              <a:rPr lang="ru-RU" b="1" dirty="0">
                <a:solidFill>
                  <a:srgbClr val="420000"/>
                </a:solidFill>
                <a:latin typeface="Times New Roman" panose="02020603050405020304" pitchFamily="18" charset="0"/>
              </a:rPr>
              <a:t> в </a:t>
            </a:r>
            <a:r>
              <a:rPr lang="ru-RU" b="1" dirty="0" err="1">
                <a:solidFill>
                  <a:srgbClr val="420000"/>
                </a:solidFill>
                <a:latin typeface="Times New Roman" panose="02020603050405020304" pitchFamily="18" charset="0"/>
              </a:rPr>
              <a:t>Україні</a:t>
            </a:r>
            <a:r>
              <a:rPr lang="ru-RU" b="1" dirty="0">
                <a:solidFill>
                  <a:srgbClr val="42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420000"/>
                </a:solidFill>
                <a:latin typeface="Times New Roman" panose="02020603050405020304" pitchFamily="18" charset="0"/>
              </a:rPr>
              <a:t>внаслідок</a:t>
            </a:r>
            <a:r>
              <a:rPr lang="ru-RU" b="1" dirty="0">
                <a:solidFill>
                  <a:srgbClr val="42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420000"/>
                </a:solidFill>
                <a:latin typeface="Times New Roman" panose="02020603050405020304" pitchFamily="18" charset="0"/>
              </a:rPr>
              <a:t>пожеж</a:t>
            </a:r>
            <a:r>
              <a:rPr lang="ru-RU" b="1" dirty="0">
                <a:solidFill>
                  <a:srgbClr val="42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420000"/>
                </a:solidFill>
                <a:latin typeface="Times New Roman" panose="02020603050405020304" pitchFamily="18" charset="0"/>
              </a:rPr>
              <a:t>щорічно</a:t>
            </a:r>
            <a:r>
              <a:rPr lang="ru-RU" b="1" dirty="0">
                <a:solidFill>
                  <a:srgbClr val="42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420000"/>
                </a:solidFill>
                <a:latin typeface="Times New Roman" panose="02020603050405020304" pitchFamily="18" charset="0"/>
              </a:rPr>
              <a:t>гине</a:t>
            </a:r>
            <a:r>
              <a:rPr lang="ru-RU" b="1" dirty="0">
                <a:solidFill>
                  <a:srgbClr val="42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420000"/>
                </a:solidFill>
                <a:latin typeface="Times New Roman" panose="02020603050405020304" pitchFamily="18" charset="0"/>
              </a:rPr>
              <a:t>близько</a:t>
            </a:r>
            <a:r>
              <a:rPr lang="ru-RU" b="1" dirty="0">
                <a:solidFill>
                  <a:srgbClr val="420000"/>
                </a:solidFill>
                <a:latin typeface="Times New Roman" panose="02020603050405020304" pitchFamily="18" charset="0"/>
              </a:rPr>
              <a:t> 2 тис. людей.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Однією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 з 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 причин 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трагедій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фахівці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 з пожежної 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справи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називають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 у людей 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елементарних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навичок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поведінки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початковій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  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стадії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пожежі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 та 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навичок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b="1" i="0" dirty="0" err="1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пожежогасіння</a:t>
            </a:r>
            <a:r>
              <a:rPr lang="ru-RU" b="1" i="0" dirty="0">
                <a:solidFill>
                  <a:srgbClr val="420000"/>
                </a:solidFill>
                <a:effectLst/>
                <a:latin typeface="Times New Roman" panose="02020603050405020304" pitchFamily="18" charset="0"/>
              </a:rPr>
              <a:t>. </a:t>
            </a:r>
            <a:endParaRPr lang="ru-RU" dirty="0">
              <a:solidFill>
                <a:srgbClr val="420000"/>
              </a:solidFill>
            </a:endParaRPr>
          </a:p>
        </p:txBody>
      </p:sp>
    </p:spTree>
  </p:cSld>
  <p:clrMapOvr>
    <a:masterClrMapping/>
  </p:clrMapOvr>
  <p:transition spd="slow" advClick="0" advTm="9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3AD9AC0-70B1-49F0-B8F7-570D7D8A64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348880"/>
            <a:ext cx="571500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37737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373</TotalTime>
  <Words>153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Times New Roman</vt:lpstr>
      <vt:lpstr>Wingdings</vt:lpstr>
      <vt:lpstr>Капсулы</vt:lpstr>
      <vt:lpstr>    ХЕРСОНСЬКИЙ  ДЕРЖАВНИЙ УНІВЕРСИТЕТ Кафедра фінансів, обліку і підприємництва</vt:lpstr>
      <vt:lpstr>Всесвітній день                             ОХОРОНИ ПРАЦІ</vt:lpstr>
      <vt:lpstr>Законодавчі та нормативно-правові акти з охорони праці</vt:lpstr>
      <vt:lpstr>Інструктаж з охорони праці</vt:lpstr>
      <vt:lpstr>Працівники, які виконують роботу дистанційно мають дотримуватись тих самих норм трудового законодавства, що й інші працівники</vt:lpstr>
      <vt:lpstr>Понад 10 тис. нещасних  випадків на виробництві щорічно трапляється в Україні. Близько 1 тис. мають смертельні наслідки. За оцінками експертів Міжнародної організації праці (МОП), України – серед країн із найвищим рівнем виробничого травматизму.</vt:lpstr>
      <vt:lpstr>Основні правила евакуації  при пожежі, які повинен знати кожен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Стародубец Надежда Павловна</cp:lastModifiedBy>
  <cp:revision>39</cp:revision>
  <dcterms:modified xsi:type="dcterms:W3CDTF">2020-09-03T10:10:00Z</dcterms:modified>
</cp:coreProperties>
</file>